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6" r:id="rId2"/>
    <p:sldId id="315" r:id="rId3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55206" autoAdjust="0"/>
  </p:normalViewPr>
  <p:slideViewPr>
    <p:cSldViewPr snapToGrid="0">
      <p:cViewPr varScale="1">
        <p:scale>
          <a:sx n="60" d="100"/>
          <a:sy n="60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D991C-559E-49BF-8EB7-B28E8CC7DC49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60CAE-C3F4-48FF-9879-6792C8D640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674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484BF-1EAF-01CF-C3E6-9B74589AC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5CB8B5D6-FFFA-4F18-8228-D80B29712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B882E7E-36AA-9F12-30AB-71D3B651BB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Vragen ter verduidelijking om te helpen:</a:t>
            </a:r>
          </a:p>
          <a:p>
            <a:endParaRPr lang="nl-NL" dirty="0"/>
          </a:p>
          <a:p>
            <a:r>
              <a:rPr lang="nl-NL" dirty="0"/>
              <a:t>Welke vragen sturen onze wetenschappelijke agenda en zorgt ervoor dat wetenschappelijke kennis wordt gecreëerd?</a:t>
            </a:r>
          </a:p>
          <a:p>
            <a:endParaRPr lang="nl-NL" dirty="0"/>
          </a:p>
          <a:p>
            <a:r>
              <a:rPr lang="nl-NL" dirty="0"/>
              <a:t>Op welke wijze maken we wetenschappelijke kennis betrouwbaar?</a:t>
            </a:r>
          </a:p>
          <a:p>
            <a:endParaRPr lang="nl-NL" dirty="0"/>
          </a:p>
          <a:p>
            <a:r>
              <a:rPr lang="nl-NL" dirty="0"/>
              <a:t>Wie of waarom wordt wetenschappelijke kennis gebruikt? Met welk doel wordt dit ingezet?</a:t>
            </a:r>
          </a:p>
          <a:p>
            <a:endParaRPr lang="nl-NL" dirty="0"/>
          </a:p>
          <a:p>
            <a:r>
              <a:rPr lang="nl-NL" dirty="0"/>
              <a:t>Op welke wijze beïnvloeden wetenschappelijke kennis en de maatschappij elkaar?</a:t>
            </a:r>
          </a:p>
          <a:p>
            <a:endParaRPr lang="nl-NL" dirty="0"/>
          </a:p>
          <a:p>
            <a:r>
              <a:rPr lang="nl-NL" dirty="0"/>
              <a:t>Welke meningen en ethische argumenten leven er rondom een wetenschappelijk/natuurkundig onderwerp?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98D9DE-4D1D-95B3-4A3C-BBDFDFD020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6D3CC-7F7C-423C-BC84-F760ACDD45A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22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27788-66C4-99B7-872E-A91A82883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13FD14A-A1C3-E46F-6F9B-71500A8BC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6C8EA01B-6A2B-DF33-A365-6ABAAECAA0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nl-NL" dirty="0"/>
              <a:t>Het vormen van een les kan lastig zijn, aangezien er een vakinhoudelijk doel als burgerschapsdoel aanwezig is. Misschien helpen de onderstaande stappen om dit vorm te geven.</a:t>
            </a:r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In welk jaarlaag wil je burgerschapsonderwijs integreren?</a:t>
            </a:r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Welke onderwerpen behandel je in dit jaar?</a:t>
            </a:r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Bij welke van de bovenstaande onderstreepte begrippen sluiten de natuurkundige onderwerpen het beste aan?</a:t>
            </a:r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Vorm een vakinhoudelijk leerdoel.</a:t>
            </a:r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Vorm een leerdoel over burgerschapsonderwijs, focus hierbij op de </a:t>
            </a:r>
            <a:r>
              <a:rPr lang="nl-NL" b="1" dirty="0"/>
              <a:t>activiteit</a:t>
            </a:r>
            <a:r>
              <a:rPr lang="nl-NL" b="0" dirty="0"/>
              <a:t>.</a:t>
            </a:r>
            <a:endParaRPr lang="nl-NL" dirty="0"/>
          </a:p>
          <a:p>
            <a:pPr marL="228600" indent="-228600">
              <a:buFont typeface="+mj-lt"/>
              <a:buAutoNum type="arabicPeriod"/>
            </a:pPr>
            <a:endParaRPr lang="nl-NL" dirty="0"/>
          </a:p>
          <a:p>
            <a:pPr marL="228600" indent="-228600">
              <a:buFont typeface="+mj-lt"/>
              <a:buAutoNum type="arabicPeriod"/>
            </a:pPr>
            <a:r>
              <a:rPr lang="nl-NL" dirty="0"/>
              <a:t>Combineer deze leerdoelen en vorm een les!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F9193F1-360E-1B57-4C64-638F97F449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C6D3CC-7F7C-423C-BC84-F760ACDD45A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313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742670-8401-9C5C-1BC4-80B98476F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166E464-D357-7771-89E2-E09C39DD20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E5DCD4-4528-7CE9-D7D4-3DABB145C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7ABB7C-DE9E-171D-5718-D6392D1D6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8B4E2D-B38E-4CDC-180E-928A2F675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083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E71C2B-AA4E-3F88-EF21-48DF281B7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C5D6BDC-2CE1-CF39-A3D0-EB862B1A08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16102D-061B-E4A8-201A-38AC545D1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F3939D-14DF-D0C6-28EF-7E62636AC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638606-171F-9F6A-2C4B-D99011AC2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0137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BDC38EF-5502-6E97-B918-4DDC7D8EBD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F1C3B11-EC33-158C-97FF-D417B8509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09EDD8F-6E0D-5C5B-15B3-502551D2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610D27-79D6-8A76-029A-A502CC30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44CE44-68F9-EE9F-9B7A-436B69F2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34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5EA3CA-A6EE-BBD0-4A3C-B45B4BAB5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8A1A52-10FD-7AF6-4EA9-9FD368C96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2E4B40-8FED-7E23-CAAA-7836DD46D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1CCBD9-5B7E-D657-C08C-393206181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29672B-191F-9D32-D9A5-F94D32781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93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1F679F-C07A-C3E6-A1F4-0A7853549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985DD5B-F9D5-F971-BEB8-2CDFC16BA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8810BB-24CF-D567-9C64-587E596E8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F0CDFA-DFE8-42C9-00FB-0582CAA51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B19D970-C7F2-B20B-FCD4-B96254194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280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94E63-8763-3B59-5E6E-D6703E63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CD5421-8446-CD94-1F3D-85D093356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45A9154-E33A-8E36-0461-175E75C6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D1041B5-16DC-B738-1E06-36A7B579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6F790D7-555F-FCA0-290B-0A2254A2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97AECFD-50EB-1E9C-885C-5436EC162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500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B0E0F-6CAB-2BC4-B5B0-8BEBC0B0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A0155F7-27CF-FD34-B545-E9D5216ED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1C191A8-D2BE-697A-5F65-C1AEEF6BFB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8CF5095-57A0-4448-F178-E8A534DB40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3355BC6-847A-3962-2F93-A20DE43A5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5136B78-D380-3578-2B06-7A8AF000A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6F9D654-6045-548F-11A0-FC56E855C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2990D6F6-9246-2218-E76A-E40737277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518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75597-BA07-6DBC-8010-102846A36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F436256-0E93-E3A4-C80A-3E79A88A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AA96FB4-6292-7D17-BD47-2AAD9C544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C640B44-4BC8-D24F-14AE-48D825B76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810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F2913E6-69B0-2AFB-1F74-47F22F39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2A077B4-3096-849F-8444-6464C90F7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3F31C78-2729-0268-BDB1-416A5988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93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F56FC8-EFDD-DCEF-A6CF-4B4AE0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913CF68-C975-E5C7-ED3F-8811F917A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919C33A-D46A-45A6-8876-F1A6A5628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B64721-6883-318C-E6F8-1EC432533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C924471-0CCF-DCBF-E61E-723C48264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D0B1E9-05CE-FACE-E20C-F3FBE1141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650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7CF8F3-F0D5-BA97-4935-7FEA3BED5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0EF7EE1-8377-6149-140D-7BC0F8264C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F0A2BF6-DFEB-56C8-47AE-0DD5E28E03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051A1E1-87A4-1628-7C9F-696A2E5E3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4070B08-E0E5-5C61-B669-EF2EC408C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D670550-884C-FF3D-3FE6-A6FDB1A88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814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903A8C9-5ECE-E071-0C40-78C66B0E4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DEF673-D16E-1C17-1D10-C79B56F79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9EBD072-F14C-AFCC-347F-3AF9612622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ECA571-EA72-49D8-84B9-8AF395B237CD}" type="datetimeFigureOut">
              <a:rPr lang="nl-NL" smtClean="0"/>
              <a:t>11-12-2025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0FE10A-16EA-DE33-D7A9-11F16D5E1C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A9FBF1-B85F-F474-CDEB-8662F0AEE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193389-A6B5-4D0A-BA04-2F9C61A2B11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155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DE9E4D-86B1-5F86-5845-198A5738A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 descr="Leo Constellation Zodiac Sign Leo Constellation Lines Stock Photo -  Download Image Now - iStock">
            <a:extLst>
              <a:ext uri="{FF2B5EF4-FFF2-40B4-BE49-F238E27FC236}">
                <a16:creationId xmlns:a16="http://schemas.microsoft.com/office/drawing/2014/main" id="{182FF5F0-69BD-EA70-3871-D39011E4D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25000"/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15" y="0"/>
            <a:ext cx="10287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al 8">
            <a:extLst>
              <a:ext uri="{FF2B5EF4-FFF2-40B4-BE49-F238E27FC236}">
                <a16:creationId xmlns:a16="http://schemas.microsoft.com/office/drawing/2014/main" id="{C19E9C0C-28F4-6623-9A2C-7A5F19DD8092}"/>
              </a:ext>
            </a:extLst>
          </p:cNvPr>
          <p:cNvSpPr/>
          <p:nvPr/>
        </p:nvSpPr>
        <p:spPr>
          <a:xfrm>
            <a:off x="5433218" y="2766219"/>
            <a:ext cx="1325563" cy="1325563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309E424-5F81-75F7-C9B9-91BE2E08B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6955" y="2766219"/>
            <a:ext cx="658090" cy="1325563"/>
          </a:xfrm>
          <a:noFill/>
        </p:spPr>
        <p:txBody>
          <a:bodyPr/>
          <a:lstStyle/>
          <a:p>
            <a:pPr algn="ctr"/>
            <a:r>
              <a:rPr lang="nl-NL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E4B4756-D8CB-8594-9D40-0117B8979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7979" y="1565672"/>
            <a:ext cx="3347580" cy="1325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solidFill>
                  <a:schemeClr val="bg1"/>
                </a:solidFill>
              </a:rPr>
              <a:t>Vragen die wetenschappelijke kennis </a:t>
            </a:r>
            <a:r>
              <a:rPr lang="nl-NL" b="1" u="sng" dirty="0">
                <a:solidFill>
                  <a:schemeClr val="bg1"/>
                </a:solidFill>
              </a:rPr>
              <a:t>creëren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7C7CC24D-4A3E-77FE-7B5F-B7DF06792A0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Wat is Nature of Science?</a:t>
            </a:r>
            <a:endParaRPr lang="en-GB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E3DF825B-2AEE-CA55-DCEB-242E0504530C}"/>
              </a:ext>
            </a:extLst>
          </p:cNvPr>
          <p:cNvSpPr txBox="1">
            <a:spLocks/>
          </p:cNvSpPr>
          <p:nvPr/>
        </p:nvSpPr>
        <p:spPr>
          <a:xfrm>
            <a:off x="6758780" y="1574404"/>
            <a:ext cx="3572336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dirty="0">
                <a:solidFill>
                  <a:schemeClr val="bg1"/>
                </a:solidFill>
              </a:rPr>
              <a:t>Wetenschappelijke kennis </a:t>
            </a:r>
            <a:r>
              <a:rPr lang="nl-NL" b="1" u="sng" dirty="0">
                <a:solidFill>
                  <a:schemeClr val="bg1"/>
                </a:solidFill>
              </a:rPr>
              <a:t>betrouwbaar </a:t>
            </a:r>
            <a:r>
              <a:rPr lang="nl-NL" dirty="0">
                <a:solidFill>
                  <a:schemeClr val="bg1"/>
                </a:solidFill>
              </a:rPr>
              <a:t>maken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A6A35C3A-FE4F-3FC0-9631-EF24233E9579}"/>
              </a:ext>
            </a:extLst>
          </p:cNvPr>
          <p:cNvSpPr txBox="1">
            <a:spLocks/>
          </p:cNvSpPr>
          <p:nvPr/>
        </p:nvSpPr>
        <p:spPr>
          <a:xfrm>
            <a:off x="1670482" y="3549054"/>
            <a:ext cx="3326824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dirty="0">
                <a:solidFill>
                  <a:schemeClr val="bg1"/>
                </a:solidFill>
              </a:rPr>
              <a:t>Wetenschappelijke kennis </a:t>
            </a:r>
            <a:r>
              <a:rPr lang="nl-NL" b="1" u="sng" dirty="0">
                <a:solidFill>
                  <a:schemeClr val="bg1"/>
                </a:solidFill>
              </a:rPr>
              <a:t>gebruiken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CA4CF4E6-165E-34F9-692C-76E20D8E2C72}"/>
              </a:ext>
            </a:extLst>
          </p:cNvPr>
          <p:cNvSpPr txBox="1">
            <a:spLocks/>
          </p:cNvSpPr>
          <p:nvPr/>
        </p:nvSpPr>
        <p:spPr>
          <a:xfrm>
            <a:off x="7929439" y="3295251"/>
            <a:ext cx="2874818" cy="1790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b="1" u="sng" dirty="0">
                <a:solidFill>
                  <a:schemeClr val="bg1"/>
                </a:solidFill>
              </a:rPr>
              <a:t>Relatie</a:t>
            </a:r>
            <a:r>
              <a:rPr lang="nl-NL" dirty="0">
                <a:solidFill>
                  <a:schemeClr val="bg1"/>
                </a:solidFill>
              </a:rPr>
              <a:t> en </a:t>
            </a:r>
            <a:r>
              <a:rPr lang="nl-NL" b="1" u="sng" dirty="0">
                <a:solidFill>
                  <a:schemeClr val="bg1"/>
                </a:solidFill>
              </a:rPr>
              <a:t>wederzijdse invloed </a:t>
            </a:r>
            <a:r>
              <a:rPr lang="nl-NL" dirty="0">
                <a:solidFill>
                  <a:schemeClr val="bg1"/>
                </a:solidFill>
              </a:rPr>
              <a:t>op de maatschappij</a:t>
            </a:r>
          </a:p>
        </p:txBody>
      </p:sp>
      <p:sp>
        <p:nvSpPr>
          <p:cNvPr id="13" name="Tijdelijke aanduiding voor inhoud 2">
            <a:extLst>
              <a:ext uri="{FF2B5EF4-FFF2-40B4-BE49-F238E27FC236}">
                <a16:creationId xmlns:a16="http://schemas.microsoft.com/office/drawing/2014/main" id="{BE4675B2-46B3-9D08-97FC-9F92B6596375}"/>
              </a:ext>
            </a:extLst>
          </p:cNvPr>
          <p:cNvSpPr txBox="1">
            <a:spLocks/>
          </p:cNvSpPr>
          <p:nvPr/>
        </p:nvSpPr>
        <p:spPr>
          <a:xfrm>
            <a:off x="4658589" y="4763834"/>
            <a:ext cx="3141519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b="1" u="sng" dirty="0">
                <a:solidFill>
                  <a:schemeClr val="bg1"/>
                </a:solidFill>
              </a:rPr>
              <a:t>Meningen </a:t>
            </a:r>
            <a:r>
              <a:rPr lang="nl-NL" dirty="0">
                <a:solidFill>
                  <a:schemeClr val="bg1"/>
                </a:solidFill>
              </a:rPr>
              <a:t>en </a:t>
            </a:r>
            <a:r>
              <a:rPr lang="nl-NL" b="1" u="sng" dirty="0">
                <a:solidFill>
                  <a:schemeClr val="bg1"/>
                </a:solidFill>
              </a:rPr>
              <a:t>ethiek</a:t>
            </a:r>
            <a:r>
              <a:rPr lang="nl-NL" u="sng" dirty="0">
                <a:solidFill>
                  <a:schemeClr val="bg1"/>
                </a:solidFill>
              </a:rPr>
              <a:t> </a:t>
            </a:r>
            <a:r>
              <a:rPr lang="nl-NL" dirty="0">
                <a:solidFill>
                  <a:schemeClr val="bg1"/>
                </a:solidFill>
              </a:rPr>
              <a:t>over de wetenschap </a:t>
            </a:r>
          </a:p>
        </p:txBody>
      </p:sp>
    </p:spTree>
    <p:extLst>
      <p:ext uri="{BB962C8B-B14F-4D97-AF65-F5344CB8AC3E}">
        <p14:creationId xmlns:p14="http://schemas.microsoft.com/office/powerpoint/2010/main" val="586498308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065AB1-C9E2-E8CC-2881-720346BA5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 descr="Leo Constellation Zodiac Sign Leo Constellation Lines Stock Photo -  Download Image Now - iStock">
            <a:extLst>
              <a:ext uri="{FF2B5EF4-FFF2-40B4-BE49-F238E27FC236}">
                <a16:creationId xmlns:a16="http://schemas.microsoft.com/office/drawing/2014/main" id="{0C35C115-2831-50DD-6B89-C8AF9412E8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biLevel thresh="25000"/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215" y="0"/>
            <a:ext cx="10287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801BA8-7356-B609-D948-AF1ACBCC9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499" y="1690688"/>
            <a:ext cx="10995894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Denkvaardigheden, vaardigheden die betrekking hebben op analytisch, creatief of </a:t>
            </a:r>
            <a:r>
              <a:rPr lang="nl-NL" sz="2400" b="1" u="sng" dirty="0">
                <a:solidFill>
                  <a:schemeClr val="bg1"/>
                </a:solidFill>
              </a:rPr>
              <a:t>kritisch denken</a:t>
            </a:r>
            <a:r>
              <a:rPr lang="nl-NL" sz="2400" u="sng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endParaRPr lang="nl-NL" sz="2400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Ervaringen opdoen met </a:t>
            </a:r>
            <a:r>
              <a:rPr lang="nl-NL" sz="2400" b="1" u="sng" dirty="0">
                <a:solidFill>
                  <a:schemeClr val="bg1"/>
                </a:solidFill>
              </a:rPr>
              <a:t>(ethische) vraagstukken in de maatschappij </a:t>
            </a:r>
            <a:r>
              <a:rPr lang="nl-NL" sz="2400" dirty="0">
                <a:solidFill>
                  <a:schemeClr val="bg1"/>
                </a:solidFill>
              </a:rPr>
              <a:t>en reflecteren op jouw eigen bijdrage hierin.</a:t>
            </a:r>
          </a:p>
          <a:p>
            <a:pPr marL="0" indent="0">
              <a:buNone/>
            </a:pPr>
            <a:endParaRPr lang="nl-NL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Omgaan met </a:t>
            </a:r>
            <a:r>
              <a:rPr lang="nl-NL" sz="2400" b="1" u="sng" dirty="0">
                <a:solidFill>
                  <a:schemeClr val="bg1"/>
                </a:solidFill>
              </a:rPr>
              <a:t>verschillende perspectieven &amp; standpunten.</a:t>
            </a:r>
          </a:p>
          <a:p>
            <a:pPr marL="0" indent="0">
              <a:buNone/>
            </a:pPr>
            <a:endParaRPr lang="nl-NL" sz="2400" b="1" u="sng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De wisselwerking tussen </a:t>
            </a:r>
            <a:r>
              <a:rPr lang="nl-NL" sz="2400" u="sng" dirty="0">
                <a:solidFill>
                  <a:schemeClr val="bg1"/>
                </a:solidFill>
              </a:rPr>
              <a:t>(</a:t>
            </a:r>
            <a:r>
              <a:rPr lang="nl-NL" sz="2400" b="1" u="sng" dirty="0">
                <a:solidFill>
                  <a:schemeClr val="bg1"/>
                </a:solidFill>
              </a:rPr>
              <a:t>wetenschappelijke) kennis en het maatschappelijk debat</a:t>
            </a:r>
            <a:r>
              <a:rPr lang="nl-NL" sz="24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nl-NL" sz="2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chemeClr val="bg1"/>
                </a:solidFill>
              </a:rPr>
              <a:t>De rol van </a:t>
            </a:r>
            <a:r>
              <a:rPr lang="nl-NL" sz="2400" b="1" u="sng" dirty="0">
                <a:solidFill>
                  <a:schemeClr val="bg1"/>
                </a:solidFill>
              </a:rPr>
              <a:t>idealen</a:t>
            </a:r>
            <a:r>
              <a:rPr lang="nl-NL" sz="2400" dirty="0">
                <a:solidFill>
                  <a:schemeClr val="bg1"/>
                </a:solidFill>
              </a:rPr>
              <a:t> in de maatschappij en de wetenschap.</a:t>
            </a:r>
          </a:p>
          <a:p>
            <a:pPr marL="0" indent="0">
              <a:buNone/>
            </a:pPr>
            <a:endParaRPr lang="nl-NL" sz="2400" dirty="0">
              <a:solidFill>
                <a:schemeClr val="bg1"/>
              </a:solidFill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90839A0-C92D-6B4B-244E-D9D8C5548ABB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Samenvattend: burgerschap bij natuurkunde</a:t>
            </a:r>
            <a:endParaRPr lang="en-GB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41680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5313</TotalTime>
  <Words>258</Words>
  <Application>Microsoft Office PowerPoint</Application>
  <PresentationFormat>Breedbeeld</PresentationFormat>
  <Paragraphs>43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Cambria</vt:lpstr>
      <vt:lpstr>Kantoorthema</vt:lpstr>
      <vt:lpstr>?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Leeuw, Robin de</dc:creator>
  <cp:lastModifiedBy>Leeuw, Robin de</cp:lastModifiedBy>
  <cp:revision>1</cp:revision>
  <cp:lastPrinted>2025-12-11T15:18:22Z</cp:lastPrinted>
  <dcterms:created xsi:type="dcterms:W3CDTF">2025-12-11T15:10:34Z</dcterms:created>
  <dcterms:modified xsi:type="dcterms:W3CDTF">2025-12-15T07:44:00Z</dcterms:modified>
</cp:coreProperties>
</file>